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28" r:id="rId3"/>
    <p:sldId id="352" r:id="rId4"/>
    <p:sldId id="349" r:id="rId5"/>
    <p:sldId id="354" r:id="rId6"/>
    <p:sldId id="351" r:id="rId7"/>
    <p:sldId id="353" r:id="rId8"/>
    <p:sldId id="332" r:id="rId9"/>
    <p:sldId id="343" r:id="rId10"/>
    <p:sldId id="344" r:id="rId11"/>
    <p:sldId id="333" r:id="rId12"/>
    <p:sldId id="348" r:id="rId13"/>
    <p:sldId id="350" r:id="rId14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5210" autoAdjust="0"/>
  </p:normalViewPr>
  <p:slideViewPr>
    <p:cSldViewPr snapToGrid="0" snapToObjects="1">
      <p:cViewPr>
        <p:scale>
          <a:sx n="60" d="100"/>
          <a:sy n="60" d="100"/>
        </p:scale>
        <p:origin x="-1170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suslugi.ru/" TargetMode="External"/><Relationship Id="rId4" Type="http://schemas.openxmlformats.org/officeDocument/2006/relationships/hyperlink" Target="https://cabinet.ruobr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1346722"/>
            <a:ext cx="11288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от 02.09.2020 г. №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615" y="4126029"/>
            <a:ext cx="11028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административного регламента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предоставлению муниципальной услуги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«Прием на обучение по образовательным программам начального общего, основного общего и среднего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337944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3535" y="541338"/>
            <a:ext cx="5024201" cy="584775"/>
          </a:xfrm>
          <a:prstGeom prst="rect">
            <a:avLst/>
          </a:prstGeom>
          <a:noFill/>
          <a:ln>
            <a:solidFill>
              <a:srgbClr val="15B9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жительства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81" y="2443882"/>
            <a:ext cx="11597712" cy="3877985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жилой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дом, квартира, комната, жилое помещение специализированного жилищного фонда либо иное жилое помещение, в которых гражданин постоянно или преимущественно проживает в качестве собственника, по договору найма (поднайма), договору найма специализированного жилого помещения либо на иных основаниях, предусмотренных законодательством Российской Федерации, и в которых он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 по месту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жительства </a:t>
            </a:r>
          </a:p>
          <a:p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(ст. 2 Закона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РФ от 25.06.1993 N 5242-1 (ред. от 08.12.2020) 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праве граждан Российской Федерации на свободу передвижения, выбор места пребывания и жительства в пределах Российской 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Федерации»)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>
            <a:off x="6005636" y="1126113"/>
            <a:ext cx="1" cy="1317769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приема заявлений на обучение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2021/2022 учебном году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(«вторая волна»)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7702" y="2251294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6 июля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до момента заполнения свободных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мест, но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позднее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сентября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4775" y="2251294"/>
            <a:ext cx="3455689" cy="381910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для детей,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 проживающих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закрепленной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территории</a:t>
            </a: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775" y="1455738"/>
            <a:ext cx="3455689" cy="536248"/>
          </a:xfrm>
          <a:prstGeom prst="roundRect">
            <a:avLst>
              <a:gd name="adj" fmla="val 0"/>
            </a:avLst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класс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7702" y="4691976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школы издает приказ о приеме детей в течение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-х рабочих дней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приема заявления </a:t>
            </a:r>
          </a:p>
        </p:txBody>
      </p:sp>
      <p:cxnSp>
        <p:nvCxnSpPr>
          <p:cNvPr id="13" name="Прямая со стрелкой 12"/>
          <p:cNvCxnSpPr>
            <a:endCxn id="3" idx="1"/>
          </p:cNvCxnSpPr>
          <p:nvPr/>
        </p:nvCxnSpPr>
        <p:spPr>
          <a:xfrm>
            <a:off x="4830464" y="2940505"/>
            <a:ext cx="111723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32" idx="0"/>
          </p:cNvCxnSpPr>
          <p:nvPr/>
        </p:nvCxnSpPr>
        <p:spPr>
          <a:xfrm>
            <a:off x="8342884" y="3629716"/>
            <a:ext cx="0" cy="106226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699" y="78929"/>
            <a:ext cx="9959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Порядок регистрации 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заявлений – действия специалиста</a:t>
            </a:r>
            <a:endParaRPr lang="ru-RU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886" y="3957388"/>
            <a:ext cx="11605264" cy="113877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Формирование и направление заявителю электронного уведомления, содержащего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индивидуальный номер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заявления,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 о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получении от заявителя заявления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копий документов (при наличии) не позднее следующего рабочего дня со дня его получения с указанием перечня подлинников документов и даты их представления в общеобразовательную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организацию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6782" y="1417567"/>
            <a:ext cx="11597712" cy="35394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Получение  заявления и копий документов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1886" y="2997834"/>
            <a:ext cx="11597712" cy="61555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Регистрация заявления и документов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позднее рабочего дня,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следующего за днем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их поступления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1885" y="2060858"/>
            <a:ext cx="11597712" cy="61555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Проведение первичной проверки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представленных копий документов, их соответствие действующему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законодательству и проверки содержания заявления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884" y="5366940"/>
            <a:ext cx="11605265" cy="87716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В случае непредставления в течение указанного срока подлинников документов уполномоченное лицо общеобразовательной организации направляет заявителю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уведомление об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отказе в рассмотрении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заявления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копий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886" y="6479337"/>
            <a:ext cx="11582608" cy="35394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F0000"/>
                </a:solidFill>
              </a:rPr>
              <a:t>!  Заявитель </a:t>
            </a:r>
            <a:r>
              <a:rPr lang="ru-RU" sz="1700" dirty="0">
                <a:solidFill>
                  <a:srgbClr val="FF0000"/>
                </a:solidFill>
              </a:rPr>
              <a:t>имеет право повторно обратиться за предоставлением муниципальной услуги</a:t>
            </a:r>
          </a:p>
        </p:txBody>
      </p:sp>
    </p:spTree>
    <p:extLst>
      <p:ext uri="{BB962C8B-B14F-4D97-AF65-F5344CB8AC3E}">
        <p14:creationId xmlns:p14="http://schemas.microsoft.com/office/powerpoint/2010/main" val="34582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782" y="1420178"/>
            <a:ext cx="11633817" cy="3939540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свободных мест в общеобразовательной 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</a:p>
          <a:p>
            <a:endParaRPr lang="ru-RU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исключением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случаев: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индивидуального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отбора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(ч. 5  ФЗ от 29.12.2012 №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273-ФЗ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образовании в Российской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Федерации)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ч. 6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реализация </a:t>
            </a:r>
            <a:r>
              <a:rPr lang="ru-RU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основных общеобразовательных программ в загранучреждениях Министерства иностранных дел Российской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  <a:endParaRPr lang="ru-RU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(ст. 88 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238031"/>
            <a:ext cx="9774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Основания для отказа в приеме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7785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размещает на официальном сайте: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41756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распорядительный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акт органа местного самоуправления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закреплении образовательных организаций за соответственно конкретными территориями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(городского округа)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течение 10 дней с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момента 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издания – не позднее 25 марта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п. 6 Приказа 458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количестве мест в первых классах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не позднее 10 календарных дней с момента издания распорядительного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акта о закреплении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(п. 16 Приказа 458)</a:t>
            </a:r>
          </a:p>
          <a:p>
            <a:pPr algn="just"/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наличии свободных мест в первых классах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для приема детей, 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проживающих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 закрепленной территории, не позднее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5 июля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текущего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just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 16 Приказа 458)</a:t>
            </a:r>
          </a:p>
          <a:p>
            <a:pPr algn="just"/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образец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заявления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о приеме на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(п. 23 Приказа 458)</a:t>
            </a: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поданных заявлений, в том числе льготных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304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3" cy="996053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25" y="74923"/>
            <a:ext cx="1147003" cy="924905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140100"/>
            <a:ext cx="1049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заявлении о приеме на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указываются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следующие сведения: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24 Приказа 458)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82" y="1164134"/>
            <a:ext cx="11798112" cy="5693866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фамилия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имя,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отчество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дата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рождения ребенка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или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поступающего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адрес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места жительства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адрес места пребывания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ребенка или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поступающего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фамилия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имя, отчество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 наличии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адрес места жительства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адрес места пребывания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ребенка  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адрес(а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электронной почты, номер(а) телефона(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ов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 наличии)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наличии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права внеочередного, первоочередного или преимущественного приема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 ребенка или поступающего в обучении по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адаптированной образовательной программе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в создании специальных условий согласие родителя(ей) 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на обучение ребенка по адаптированной образовательной программе (в случае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необходимости)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язык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родной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язык из числа языков народов Российской Федерации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случае реализации права на изучение родного языка из числа языков народов Российской Федерации, в том числе русского языка как родного языка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ознакомления 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 с уставом,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лицензией на осуществление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деятельности, со свидетельством о государственной аккредитации, с общеобразовательными программами и другими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документами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регламентирующими организацию и осуществление образовательной деятельности, права и обязанности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согласие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7625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746558" y="1110564"/>
            <a:ext cx="457179" cy="30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02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Для приема родитель(и) (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законный(</a:t>
            </a:r>
            <a:r>
              <a:rPr lang="ru-RU" sz="2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ые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) представитель(и) ребенка или поступающий представляют следующие документы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81" y="1392690"/>
            <a:ext cx="11775669" cy="5465310"/>
          </a:xfrm>
          <a:prstGeom prst="rect">
            <a:avLst/>
          </a:prstGeom>
          <a:solidFill>
            <a:schemeClr val="bg1"/>
          </a:solidFill>
          <a:ln>
            <a:solidFill>
              <a:srgbClr val="15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удостоверяющего личность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(законного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представителя) ребенка или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поступающего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ттестат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основном общем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образовании (для поступающих в 10-11 класс)</a:t>
            </a:r>
            <a:endParaRPr lang="ru-RU" sz="15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свидетельства о рождении ребенка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документа, подтверждающего родство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заявителя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подтверждающего установление опеки или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попечительства</a:t>
            </a:r>
          </a:p>
          <a:p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необходимости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 о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регистрации ребенка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поступающего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или по месту пребывания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справку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места работы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родителя(ей) (законного(</a:t>
            </a:r>
            <a:r>
              <a:rPr lang="ru-RU" sz="1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ых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представителя(ей)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права внеочередного или первоочередного приема на обучение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копию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заключения психолого-медико-педагогической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комиссии 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krivoruchko\Downloads\WhatsApp Image 2021-01-21 at 12.28.1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/>
          <a:stretch/>
        </p:blipFill>
        <p:spPr bwMode="auto">
          <a:xfrm>
            <a:off x="1069975" y="7937"/>
            <a:ext cx="894112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3902" y="84138"/>
            <a:ext cx="1055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подачи заявлений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документов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23 Приказа № 458)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230" y="1417567"/>
            <a:ext cx="11400263" cy="355697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3902" y="1960992"/>
            <a:ext cx="11400591" cy="711395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почтовой связи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заказным письмом с уведомлением о вручении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4232" y="2878539"/>
            <a:ext cx="11400261" cy="2361632"/>
          </a:xfrm>
          <a:prstGeom prst="roundRect">
            <a:avLst>
              <a:gd name="adj" fmla="val 309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электронной форме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почты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информационной системы 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ru-RU" b="1" dirty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://cabinet.ruobr.ru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/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официального сайта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в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сети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-иным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способом с использованием сети Интернет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3491" y="5475586"/>
            <a:ext cx="11405017" cy="138241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функционала (сервисов) региональных порталов государственных и муниципальных услу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наличии)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://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www.gosuslugi.ru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355928"/>
            <a:ext cx="1049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Действия заявителя: 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82" y="1406384"/>
            <a:ext cx="11876690" cy="4708981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Заполнить заявление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Подать заявление одним из способов, указанных в п. 23 Приказа 458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Приложить необходимые документы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В случае подачи заявления и документов в электронной форме: </a:t>
            </a:r>
          </a:p>
          <a:p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принести подлинники документов в школу для сверки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правильности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достоверности заполненных данных в течение установленного срока;</a:t>
            </a: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подписать: 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1) согласие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обработку своих персональных данных и персональных данных своего ребенка,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2) заявление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 приеме в 1 класс, которое поступило в электронном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виде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приема заявлений на обучение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2021/2022 учебном году 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7702" y="2251294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1 апреля по 30 июня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4775" y="2251294"/>
            <a:ext cx="3455689" cy="381910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для детей,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право на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внеочередной, первоочередной и преимущественный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также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проживающих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закрепленной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территории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775" y="1426560"/>
            <a:ext cx="3455689" cy="536248"/>
          </a:xfrm>
          <a:prstGeom prst="roundRect">
            <a:avLst>
              <a:gd name="adj" fmla="val 0"/>
            </a:avLst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класс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7702" y="4691976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школы издает приказ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приеме детей в течение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3-х рабочих дней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завершения приема заявлений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(после 30 июня)  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endCxn id="3" idx="1"/>
          </p:cNvCxnSpPr>
          <p:nvPr/>
        </p:nvCxnSpPr>
        <p:spPr>
          <a:xfrm>
            <a:off x="4830464" y="2940505"/>
            <a:ext cx="111723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32" idx="0"/>
          </p:cNvCxnSpPr>
          <p:nvPr/>
        </p:nvCxnSpPr>
        <p:spPr>
          <a:xfrm>
            <a:off x="8342884" y="3629716"/>
            <a:ext cx="0" cy="106226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9354" y="46075"/>
            <a:ext cx="1004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первоочередного или преимущественного 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856091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0165" y="1856090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856092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1" y="2524827"/>
            <a:ext cx="3731657" cy="4333172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редоставляются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прокуроров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судей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сотрудников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Российской Федерации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30164" y="2524826"/>
            <a:ext cx="3731657" cy="433317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семей</a:t>
            </a:r>
          </a:p>
          <a:p>
            <a:pPr marL="285750" indent="-285750">
              <a:buFontTx/>
              <a:buChar char="-"/>
            </a:pPr>
            <a:endParaRPr lang="ru-RU" sz="13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3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3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 о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рганов внутренних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2524827"/>
            <a:ext cx="3731657" cy="4333172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проживающие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 одной семье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имеющие общее место жительства,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имеют право преимущественного приема 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те образовательные организации, в которых обучаются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их братья и (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или) сестры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 стрелкой 11"/>
          <p:cNvCxnSpPr>
            <a:stCxn id="3" idx="2"/>
            <a:endCxn id="7" idx="0"/>
          </p:cNvCxnSpPr>
          <p:nvPr/>
        </p:nvCxnSpPr>
        <p:spPr>
          <a:xfrm flipH="1">
            <a:off x="2072610" y="2347410"/>
            <a:ext cx="1" cy="177417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7" idx="2"/>
            <a:endCxn id="30" idx="0"/>
          </p:cNvCxnSpPr>
          <p:nvPr/>
        </p:nvCxnSpPr>
        <p:spPr>
          <a:xfrm flipH="1">
            <a:off x="6095993" y="2347409"/>
            <a:ext cx="1" cy="177417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8" idx="2"/>
            <a:endCxn id="31" idx="0"/>
          </p:cNvCxnSpPr>
          <p:nvPr/>
        </p:nvCxnSpPr>
        <p:spPr>
          <a:xfrm>
            <a:off x="10057450" y="2347411"/>
            <a:ext cx="0" cy="177416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4958</TotalTime>
  <Words>1331</Words>
  <Application>Microsoft Office PowerPoint</Application>
  <PresentationFormat>Произвольный</PresentationFormat>
  <Paragraphs>151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Клавдия Криворучко</cp:lastModifiedBy>
  <cp:revision>511</cp:revision>
  <cp:lastPrinted>2020-12-16T09:24:11Z</cp:lastPrinted>
  <dcterms:created xsi:type="dcterms:W3CDTF">2019-04-02T07:58:05Z</dcterms:created>
  <dcterms:modified xsi:type="dcterms:W3CDTF">2021-03-26T02:46:08Z</dcterms:modified>
</cp:coreProperties>
</file>